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5143500" cx="9144000"/>
  <p:notesSz cx="6858000" cy="9144000"/>
  <p:embeddedFontLst>
    <p:embeddedFont>
      <p:font typeface="Google Sans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GoogleSans-bold.fntdata"/><Relationship Id="rId61" Type="http://schemas.openxmlformats.org/officeDocument/2006/relationships/font" Target="fonts/GoogleSans-regular.fntdata"/><Relationship Id="rId20" Type="http://schemas.openxmlformats.org/officeDocument/2006/relationships/slide" Target="slides/slide15.xml"/><Relationship Id="rId64" Type="http://schemas.openxmlformats.org/officeDocument/2006/relationships/font" Target="fonts/GoogleSans-boldItalic.fntdata"/><Relationship Id="rId63" Type="http://schemas.openxmlformats.org/officeDocument/2006/relationships/font" Target="fonts/GoogleSans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" name="Google Shape;5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043c7f97c_0_1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b043c7f97c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Q: [True/False] Linear regression cannot be applied to binary-valued labels.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A: False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96cbcb9c9_0_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796cbcb9c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96cbcb9c9_0_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96cbcb9c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evolution of populations</a:t>
            </a:r>
            <a:endParaRPr/>
          </a:p>
        </p:txBody>
      </p:sp>
      <p:sp>
        <p:nvSpPr>
          <p:cNvPr id="140" name="Google Shape;140;g796cbcb9c9_0_8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96cbcb9c9_0_1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96cbcb9c9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796cbcb9c9_0_10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96cbcb9c9_0_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96cbcb9c9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796cbcb9c9_0_9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96cbcb9c9_0_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96cbcb9c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796cbcb9c9_0_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96cbcb9c9_0_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96cbcb9c9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here’s our example from before</a:t>
            </a:r>
            <a:endParaRPr/>
          </a:p>
        </p:txBody>
      </p:sp>
      <p:sp>
        <p:nvSpPr>
          <p:cNvPr id="173" name="Google Shape;173;g796cbcb9c9_0_1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96cbcb9c9_0_1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96cbcb9c9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fit a logistic curve to the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[LR controls midpoint and steepness of this fit]</a:t>
            </a:r>
            <a:endParaRPr/>
          </a:p>
        </p:txBody>
      </p:sp>
      <p:sp>
        <p:nvSpPr>
          <p:cNvPr id="180" name="Google Shape;180;g796cbcb9c9_0_1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96cbcb9c9_0_1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96cbcb9c9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796cbcb9c9_0_1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96cbcb9c9_0_1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96cbcb9c9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write as \sigma(xw^T+b)</a:t>
            </a:r>
            <a:endParaRPr/>
          </a:p>
        </p:txBody>
      </p:sp>
      <p:sp>
        <p:nvSpPr>
          <p:cNvPr id="198" name="Google Shape;198;g796cbcb9c9_0_1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796cbcb9c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796cbcb9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g796cbcb9c9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96cbcb9c9_0_1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96cbcb9c9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796cbcb9c9_0_16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96cbcb9c9_0_1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796cbcb9c9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796cbcb9c9_0_17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96cbcb9c9_0_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796cbcb9c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Q: [True/False] The logistic function maps any real-valued number to the probability scale.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A: True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96cbcb9c9_0_1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796cbcb9c9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96cbcb9c9_0_1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96cbcb9c9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796cbcb9c9_0_19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96cbcb9c9_0_2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796cbcb9c9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796cbcb9c9_0_20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96cbcb9c9_0_2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796cbcb9c9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0: 0.047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2: 0.269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4: 0.731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8: 0.993</a:t>
            </a:r>
            <a:endParaRPr/>
          </a:p>
        </p:txBody>
      </p:sp>
      <p:sp>
        <p:nvSpPr>
          <p:cNvPr id="265" name="Google Shape;265;g796cbcb9c9_0_2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96cbcb9c9_0_1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796cbcb9c9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Q: In the example, how many hours of studying yields a predicted passing rate of exactly 0.5?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A: 3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96cbcb9c9_0_2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796cbcb9c9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96cbcb9c9_0_2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796cbcb9c9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[draw sigmoid again]</a:t>
            </a:r>
            <a:endParaRPr/>
          </a:p>
        </p:txBody>
      </p:sp>
      <p:sp>
        <p:nvSpPr>
          <p:cNvPr id="284" name="Google Shape;284;g796cbcb9c9_0_2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96cbcb9c9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96cbcb9c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g796cbcb9c9_0_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96cbcb9c9_0_2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96cbcb9c9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label y is not plotted on a 3rd axis, but with a color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this data, the males tend to have longer hair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say this is our test data</a:t>
            </a:r>
            <a:endParaRPr/>
          </a:p>
        </p:txBody>
      </p:sp>
      <p:sp>
        <p:nvSpPr>
          <p:cNvPr id="291" name="Google Shape;291;g796cbcb9c9_0_2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796cbcb9c9_0_2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796cbcb9c9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once you have a threshold, your model implies a decision boundary</a:t>
            </a:r>
            <a:endParaRPr/>
          </a:p>
        </p:txBody>
      </p:sp>
      <p:sp>
        <p:nvSpPr>
          <p:cNvPr id="299" name="Google Shape;299;g796cbcb9c9_0_2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bc39756b4c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bc39756b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bc39756b4c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bc39756b4c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bc39756b4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decision boundary is the set of inputs where the predicted probability is exactly 0.5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 what values of (x1, x2) produce predictions of 0.5 given the model parameters?</a:t>
            </a:r>
            <a:endParaRPr/>
          </a:p>
        </p:txBody>
      </p:sp>
      <p:sp>
        <p:nvSpPr>
          <p:cNvPr id="316" name="Google Shape;316;gbc39756b4c_0_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96cbcb9c9_0_2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796cbcb9c9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Q: [True/False] For a given model, different values of the classification threshold will always produce the same accuracy.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A: False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bc39756b4c_0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bc39756b4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bc39756b4c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bc39756b4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[draw 0-1 loss function]</a:t>
            </a:r>
            <a:endParaRPr/>
          </a:p>
        </p:txBody>
      </p:sp>
      <p:sp>
        <p:nvSpPr>
          <p:cNvPr id="334" name="Google Shape;334;gbc39756b4c_0_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bc39756b4c_0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bc39756b4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bc39756b4c_0_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bc8c36f898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bc8c36f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bc8c36f898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bc8c36f898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bc8c36f89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bc8c36f898_0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96cbcb9c9_0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796cbcb9c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796cbcb9c9_0_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bc8c36f898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bc8c36f89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bc8c36f898_0_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bc8c36f898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bc8c36f89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bc8c36f898_0_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bc8c36f898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bc8c36f89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bc8c36f898_0_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bc39756b4c_0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gbc39756b4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Q: [True/False] Log loss is undefined when |y-y’|=1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A: True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bced57d236_0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gbced57d23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bc8c36f898_0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bc8c36f89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bc8c36f898_0_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bc8c36f898_0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bc8c36f89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bc8c36f898_0_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bc8c36f898_0_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bc8c36f89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bc8c36f898_0_5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bced57d236_0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bced57d23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[draw sigmoid and derivative]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[derivative max at 0, 0.25]</a:t>
            </a:r>
            <a:endParaRPr/>
          </a:p>
        </p:txBody>
      </p:sp>
      <p:sp>
        <p:nvSpPr>
          <p:cNvPr id="428" name="Google Shape;428;gbced57d236_0_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bced57d236_0_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bced57d23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[draw sigmoid and derivative]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[derivative max at 0, 0.25]</a:t>
            </a:r>
            <a:endParaRPr/>
          </a:p>
        </p:txBody>
      </p:sp>
      <p:sp>
        <p:nvSpPr>
          <p:cNvPr id="436" name="Google Shape;436;gbced57d236_0_6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96cbcb9c9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96cbcb9c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796cbcb9c9_0_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bced57d236_0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bced57d23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start with: d/dw_j J =</a:t>
            </a:r>
            <a:endParaRPr/>
          </a:p>
        </p:txBody>
      </p:sp>
      <p:sp>
        <p:nvSpPr>
          <p:cNvPr id="445" name="Google Shape;445;gbced57d236_0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bc8c36f898_0_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bc8c36f89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X is [m,n]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 is [n,1]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Gradient: [1,m][m,n]</a:t>
            </a:r>
            <a:endParaRPr/>
          </a:p>
        </p:txBody>
      </p:sp>
      <p:sp>
        <p:nvSpPr>
          <p:cNvPr id="455" name="Google Shape;455;gbc8c36f898_0_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bced57d236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bced57d23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1/(1+e^(-xw+b))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[horizontal line at y=0.5]</a:t>
            </a:r>
            <a:endParaRPr/>
          </a:p>
        </p:txBody>
      </p:sp>
      <p:sp>
        <p:nvSpPr>
          <p:cNvPr id="463" name="Google Shape;463;gbced57d236_0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bced57d236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bced57d23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bced57d236_0_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bced57d236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bced57d23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bced57d236_0_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bced57d236_0_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gbced57d23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Q: From memory, write down the functional form for logistic regression in terms of y, x, and the parameters W and b.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A: y = 1/(1+e^-(xW+b))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96cbcb9c9_0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96cbcb9c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796cbcb9c9_0_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96cbcb9c9_0_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96cbcb9c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796cbcb9c9_0_6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96cbcb9c9_0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96cbcb9c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796cbcb9c9_0_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96cbcb9c9_0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96cbcb9c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796cbcb9c9_0_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1371600"/>
            <a:ext cx="77724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6" name="Google Shape;16;p2"/>
          <p:cNvCxnSpPr/>
          <p:nvPr/>
        </p:nvCxnSpPr>
        <p:spPr>
          <a:xfrm>
            <a:off x="685800" y="2114550"/>
            <a:ext cx="77724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685800" y="2171700"/>
            <a:ext cx="7772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1" name="Google Shape;21;p4"/>
          <p:cNvCxnSpPr/>
          <p:nvPr/>
        </p:nvCxnSpPr>
        <p:spPr>
          <a:xfrm>
            <a:off x="457200" y="970478"/>
            <a:ext cx="82296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/>
            </a:lvl1pPr>
            <a:lvl2pPr indent="-4064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/>
            </a:lvl2pPr>
            <a:lvl3pPr indent="-38100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5560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/>
            </a:lvl4pPr>
            <a:lvl5pPr indent="-355600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">
  <p:cSld name="End Slid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idx="1" type="body"/>
          </p:nvPr>
        </p:nvSpPr>
        <p:spPr>
          <a:xfrm>
            <a:off x="722313" y="1543050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25" name="Google Shape;25;p5"/>
          <p:cNvCxnSpPr/>
          <p:nvPr/>
        </p:nvCxnSpPr>
        <p:spPr>
          <a:xfrm>
            <a:off x="722313" y="2668190"/>
            <a:ext cx="77724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/>
        </p:nvSpPr>
        <p:spPr>
          <a:xfrm>
            <a:off x="722313" y="2668190"/>
            <a:ext cx="77724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End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with Horizontal Rule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9" name="Google Shape;29;p6"/>
          <p:cNvCxnSpPr/>
          <p:nvPr/>
        </p:nvCxnSpPr>
        <p:spPr>
          <a:xfrm>
            <a:off x="457200" y="970478"/>
            <a:ext cx="82296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2pPr>
            <a:lvl3pPr indent="-35560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2pPr>
            <a:lvl3pPr indent="-35560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cxnSp>
        <p:nvCxnSpPr>
          <p:cNvPr id="34" name="Google Shape;34;p7"/>
          <p:cNvCxnSpPr/>
          <p:nvPr/>
        </p:nvCxnSpPr>
        <p:spPr>
          <a:xfrm>
            <a:off x="457200" y="970478"/>
            <a:ext cx="82296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38" name="Google Shape;38;p8"/>
          <p:cNvCxnSpPr/>
          <p:nvPr/>
        </p:nvCxnSpPr>
        <p:spPr>
          <a:xfrm>
            <a:off x="722313" y="3305175"/>
            <a:ext cx="77724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57200" y="1779984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4pPr>
            <a:lvl5pPr indent="-330200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3" name="Google Shape;43;p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9"/>
          <p:cNvSpPr txBox="1"/>
          <p:nvPr>
            <p:ph idx="4" type="body"/>
          </p:nvPr>
        </p:nvSpPr>
        <p:spPr>
          <a:xfrm>
            <a:off x="4645025" y="1779984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4pPr>
            <a:lvl5pPr indent="-330200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cxnSp>
        <p:nvCxnSpPr>
          <p:cNvPr id="45" name="Google Shape;45;p9"/>
          <p:cNvCxnSpPr/>
          <p:nvPr/>
        </p:nvCxnSpPr>
        <p:spPr>
          <a:xfrm>
            <a:off x="457200" y="970478"/>
            <a:ext cx="82296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/>
          <p:nvPr/>
        </p:nvSpPr>
        <p:spPr>
          <a:xfrm>
            <a:off x="0" y="0"/>
            <a:ext cx="9144000" cy="27420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"/>
          <p:cNvSpPr/>
          <p:nvPr/>
        </p:nvSpPr>
        <p:spPr>
          <a:xfrm>
            <a:off x="0" y="5084949"/>
            <a:ext cx="9144000" cy="6870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png"/><Relationship Id="rId4" Type="http://schemas.openxmlformats.org/officeDocument/2006/relationships/hyperlink" Target="https://medium.com/@akshayc123/logistic-regression-87f7fbb4aaf6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medium.com/@akshayc123/logistic-regression-87f7fbb4aaf6" TargetMode="External"/><Relationship Id="rId4" Type="http://schemas.openxmlformats.org/officeDocument/2006/relationships/image" Target="../media/image1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type="ctrTitle"/>
          </p:nvPr>
        </p:nvSpPr>
        <p:spPr>
          <a:xfrm>
            <a:off x="685800" y="857250"/>
            <a:ext cx="7772400" cy="11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Classification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idx="1" type="body"/>
          </p:nvPr>
        </p:nvSpPr>
        <p:spPr>
          <a:xfrm>
            <a:off x="722313" y="1543050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Classification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ctrTitle"/>
          </p:nvPr>
        </p:nvSpPr>
        <p:spPr>
          <a:xfrm>
            <a:off x="685800" y="857250"/>
            <a:ext cx="7772400" cy="11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The Logistic Function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Logistic Function</a:t>
            </a:r>
            <a:endParaRPr/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7150" y="1257450"/>
            <a:ext cx="5277001" cy="35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 txBox="1"/>
          <p:nvPr/>
        </p:nvSpPr>
        <p:spPr>
          <a:xfrm>
            <a:off x="311700" y="1304875"/>
            <a:ext cx="318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-US" sz="1800"/>
              <a:t>Also, </a:t>
            </a:r>
            <a:r>
              <a:rPr b="1" i="1" lang="en-US" sz="1800"/>
              <a:t>sigmoid</a:t>
            </a:r>
            <a:r>
              <a:rPr b="1" lang="en-US" sz="1800"/>
              <a:t> function</a:t>
            </a:r>
            <a:endParaRPr b="1" sz="1800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7750" y="2532475"/>
            <a:ext cx="1398875" cy="245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Logistic Function</a:t>
            </a:r>
            <a:endParaRPr/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7150" y="1257450"/>
            <a:ext cx="5277001" cy="35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 txBox="1"/>
          <p:nvPr/>
        </p:nvSpPr>
        <p:spPr>
          <a:xfrm>
            <a:off x="311700" y="1304875"/>
            <a:ext cx="318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/>
              <a:t>Also, sigmoid function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-US" sz="1800"/>
              <a:t>Range for x?</a:t>
            </a:r>
            <a:endParaRPr b="1" sz="1800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Logistic Function</a:t>
            </a:r>
            <a:endParaRPr/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7150" y="1257450"/>
            <a:ext cx="5277001" cy="35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/>
          <p:cNvSpPr txBox="1"/>
          <p:nvPr/>
        </p:nvSpPr>
        <p:spPr>
          <a:xfrm>
            <a:off x="311700" y="1304875"/>
            <a:ext cx="318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/>
              <a:t>Also, sigmoid function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/>
              <a:t>Range for x?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-US" sz="1800"/>
              <a:t>Range for y?</a:t>
            </a:r>
            <a:endParaRPr b="1" sz="1800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Logistic Function</a:t>
            </a: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7150" y="1257450"/>
            <a:ext cx="5277001" cy="35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 txBox="1"/>
          <p:nvPr/>
        </p:nvSpPr>
        <p:spPr>
          <a:xfrm>
            <a:off x="311700" y="1304875"/>
            <a:ext cx="318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/>
              <a:t>Also, sigmoid function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/>
              <a:t>Range for x?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/>
              <a:t>Range for y?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-US" sz="1800"/>
              <a:t>Scales to the range of probabilities</a:t>
            </a:r>
            <a:endParaRPr b="1"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Applied to Binary Classification</a:t>
            </a:r>
            <a:endParaRPr/>
          </a:p>
        </p:txBody>
      </p:sp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375" y="1438275"/>
            <a:ext cx="5130726" cy="294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Applied to Binary Classification</a:t>
            </a:r>
            <a:endParaRPr/>
          </a:p>
        </p:txBody>
      </p:sp>
      <p:pic>
        <p:nvPicPr>
          <p:cNvPr id="183" name="Google Shape;1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375" y="1438275"/>
            <a:ext cx="5130726" cy="294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7250" y="1707975"/>
            <a:ext cx="3156700" cy="21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Functional Form</a:t>
            </a:r>
            <a:endParaRPr/>
          </a:p>
        </p:txBody>
      </p:sp>
      <p:sp>
        <p:nvSpPr>
          <p:cNvPr id="191" name="Google Shape;191;p28"/>
          <p:cNvSpPr txBox="1"/>
          <p:nvPr>
            <p:ph idx="1" type="body"/>
          </p:nvPr>
        </p:nvSpPr>
        <p:spPr>
          <a:xfrm>
            <a:off x="457200" y="1285875"/>
            <a:ext cx="2988000" cy="33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BF9000"/>
                </a:solidFill>
              </a:rPr>
              <a:t>Linear Regression</a:t>
            </a:r>
            <a:endParaRPr b="1" sz="2200"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BF9000"/>
              </a:solidFill>
            </a:endParaRPr>
          </a:p>
        </p:txBody>
      </p:sp>
      <p:pic>
        <p:nvPicPr>
          <p:cNvPr id="192" name="Google Shape;1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3800" y="1369750"/>
            <a:ext cx="1742225" cy="40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8425" y="4607088"/>
            <a:ext cx="3063900" cy="4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8"/>
          <p:cNvSpPr txBox="1"/>
          <p:nvPr/>
        </p:nvSpPr>
        <p:spPr>
          <a:xfrm>
            <a:off x="4228300" y="4574175"/>
            <a:ext cx="149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Recall:</a:t>
            </a:r>
            <a:endParaRPr sz="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Functional Form</a:t>
            </a:r>
            <a:endParaRPr/>
          </a:p>
        </p:txBody>
      </p:sp>
      <p:sp>
        <p:nvSpPr>
          <p:cNvPr id="201" name="Google Shape;201;p29"/>
          <p:cNvSpPr txBox="1"/>
          <p:nvPr>
            <p:ph idx="1" type="body"/>
          </p:nvPr>
        </p:nvSpPr>
        <p:spPr>
          <a:xfrm>
            <a:off x="457200" y="1285875"/>
            <a:ext cx="2988000" cy="33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BF9000"/>
                </a:solidFill>
              </a:rPr>
              <a:t>Linear Regression</a:t>
            </a:r>
            <a:endParaRPr b="1" sz="2200"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BF9000"/>
                </a:solidFill>
              </a:rPr>
              <a:t>Logistic Regression</a:t>
            </a:r>
            <a:endParaRPr b="1" sz="2200">
              <a:solidFill>
                <a:srgbClr val="BF9000"/>
              </a:solidFill>
            </a:endParaRPr>
          </a:p>
        </p:txBody>
      </p:sp>
      <p:pic>
        <p:nvPicPr>
          <p:cNvPr id="202" name="Google Shape;2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3800" y="1369750"/>
            <a:ext cx="1742225" cy="40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8425" y="4607088"/>
            <a:ext cx="3063900" cy="4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9"/>
          <p:cNvSpPr txBox="1"/>
          <p:nvPr/>
        </p:nvSpPr>
        <p:spPr>
          <a:xfrm>
            <a:off x="4228300" y="4574175"/>
            <a:ext cx="149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Recall:</a:t>
            </a:r>
            <a:endParaRPr sz="2000"/>
          </a:p>
        </p:txBody>
      </p:sp>
      <p:pic>
        <p:nvPicPr>
          <p:cNvPr id="205" name="Google Shape;20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0000" y="2036500"/>
            <a:ext cx="2292000" cy="7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9200" y="1105050"/>
            <a:ext cx="2568600" cy="1782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Review</a:t>
            </a:r>
            <a:endParaRPr/>
          </a:p>
        </p:txBody>
      </p:sp>
      <p:sp>
        <p:nvSpPr>
          <p:cNvPr id="59" name="Google Shape;59;p12"/>
          <p:cNvSpPr txBox="1"/>
          <p:nvPr/>
        </p:nvSpPr>
        <p:spPr>
          <a:xfrm>
            <a:off x="311700" y="1304875"/>
            <a:ext cx="3015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</a:rPr>
              <a:t>Features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</a:rPr>
              <a:t>Labels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</a:rPr>
              <a:t>Train/test split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</a:rPr>
              <a:t>Normalization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</a:rPr>
              <a:t>Parameters (weights)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</a:rPr>
              <a:t>Loss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0" name="Google Shape;60;p12"/>
          <p:cNvSpPr/>
          <p:nvPr/>
        </p:nvSpPr>
        <p:spPr>
          <a:xfrm>
            <a:off x="6802788" y="4122150"/>
            <a:ext cx="913200" cy="4434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Model</a:t>
            </a:r>
            <a:endParaRPr i="1"/>
          </a:p>
        </p:txBody>
      </p:sp>
      <p:sp>
        <p:nvSpPr>
          <p:cNvPr id="61" name="Google Shape;61;p12"/>
          <p:cNvSpPr txBox="1"/>
          <p:nvPr/>
        </p:nvSpPr>
        <p:spPr>
          <a:xfrm>
            <a:off x="5722838" y="4161150"/>
            <a:ext cx="6567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8761D"/>
                </a:solidFill>
              </a:rPr>
              <a:t>Input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62" name="Google Shape;62;p12"/>
          <p:cNvSpPr txBox="1"/>
          <p:nvPr/>
        </p:nvSpPr>
        <p:spPr>
          <a:xfrm>
            <a:off x="8139263" y="4161150"/>
            <a:ext cx="7683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990000"/>
                </a:solidFill>
              </a:rPr>
              <a:t>Output</a:t>
            </a:r>
            <a:endParaRPr b="1">
              <a:solidFill>
                <a:srgbClr val="990000"/>
              </a:solidFill>
            </a:endParaRPr>
          </a:p>
        </p:txBody>
      </p:sp>
      <p:cxnSp>
        <p:nvCxnSpPr>
          <p:cNvPr id="63" name="Google Shape;63;p12"/>
          <p:cNvCxnSpPr>
            <a:stCxn id="61" idx="3"/>
            <a:endCxn id="60" idx="1"/>
          </p:cNvCxnSpPr>
          <p:nvPr/>
        </p:nvCxnSpPr>
        <p:spPr>
          <a:xfrm>
            <a:off x="6379538" y="4343850"/>
            <a:ext cx="4233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" name="Google Shape;64;p12"/>
          <p:cNvCxnSpPr>
            <a:stCxn id="60" idx="3"/>
            <a:endCxn id="62" idx="1"/>
          </p:cNvCxnSpPr>
          <p:nvPr/>
        </p:nvCxnSpPr>
        <p:spPr>
          <a:xfrm>
            <a:off x="7715988" y="4343850"/>
            <a:ext cx="4233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" name="Google Shape;65;p12"/>
          <p:cNvSpPr txBox="1"/>
          <p:nvPr/>
        </p:nvSpPr>
        <p:spPr>
          <a:xfrm>
            <a:off x="5722838" y="4618350"/>
            <a:ext cx="6567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>
                <a:solidFill>
                  <a:srgbClr val="38761D"/>
                </a:solidFill>
              </a:rPr>
              <a:t>x</a:t>
            </a:r>
            <a:endParaRPr b="1" i="1">
              <a:solidFill>
                <a:srgbClr val="38761D"/>
              </a:solidFill>
            </a:endParaRPr>
          </a:p>
        </p:txBody>
      </p:sp>
      <p:sp>
        <p:nvSpPr>
          <p:cNvPr id="66" name="Google Shape;66;p12"/>
          <p:cNvSpPr txBox="1"/>
          <p:nvPr/>
        </p:nvSpPr>
        <p:spPr>
          <a:xfrm>
            <a:off x="6942038" y="4618350"/>
            <a:ext cx="6567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/>
              <a:t>f(x)</a:t>
            </a:r>
            <a:endParaRPr b="1" i="1"/>
          </a:p>
        </p:txBody>
      </p:sp>
      <p:sp>
        <p:nvSpPr>
          <p:cNvPr id="67" name="Google Shape;67;p12"/>
          <p:cNvSpPr txBox="1"/>
          <p:nvPr/>
        </p:nvSpPr>
        <p:spPr>
          <a:xfrm>
            <a:off x="8161238" y="4618350"/>
            <a:ext cx="6567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>
                <a:solidFill>
                  <a:srgbClr val="990000"/>
                </a:solidFill>
              </a:rPr>
              <a:t>y</a:t>
            </a:r>
            <a:endParaRPr b="1" i="1">
              <a:solidFill>
                <a:srgbClr val="990000"/>
              </a:solidFill>
            </a:endParaRPr>
          </a:p>
        </p:txBody>
      </p:sp>
      <p:sp>
        <p:nvSpPr>
          <p:cNvPr id="68" name="Google Shape;68;p12"/>
          <p:cNvSpPr/>
          <p:nvPr/>
        </p:nvSpPr>
        <p:spPr>
          <a:xfrm>
            <a:off x="6477463" y="3207750"/>
            <a:ext cx="1558500" cy="443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Data</a:t>
            </a:r>
            <a:endParaRPr b="1"/>
          </a:p>
        </p:txBody>
      </p:sp>
      <p:cxnSp>
        <p:nvCxnSpPr>
          <p:cNvPr id="69" name="Google Shape;69;p12"/>
          <p:cNvCxnSpPr>
            <a:stCxn id="68" idx="2"/>
            <a:endCxn id="60" idx="0"/>
          </p:cNvCxnSpPr>
          <p:nvPr/>
        </p:nvCxnSpPr>
        <p:spPr>
          <a:xfrm>
            <a:off x="7256713" y="3651150"/>
            <a:ext cx="2700" cy="471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70" name="Google Shape;70;p12"/>
          <p:cNvSpPr txBox="1"/>
          <p:nvPr/>
        </p:nvSpPr>
        <p:spPr>
          <a:xfrm>
            <a:off x="3435900" y="1304875"/>
            <a:ext cx="21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</a:rPr>
              <a:t>Input (x)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</a:rPr>
              <a:t>Output (y)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</a:rPr>
              <a:t>Model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</a:rPr>
              <a:t>Data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Functional Form</a:t>
            </a:r>
            <a:endParaRPr/>
          </a:p>
        </p:txBody>
      </p:sp>
      <p:sp>
        <p:nvSpPr>
          <p:cNvPr id="213" name="Google Shape;213;p30"/>
          <p:cNvSpPr txBox="1"/>
          <p:nvPr>
            <p:ph idx="1" type="body"/>
          </p:nvPr>
        </p:nvSpPr>
        <p:spPr>
          <a:xfrm>
            <a:off x="457200" y="1285875"/>
            <a:ext cx="2988000" cy="33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BF9000"/>
                </a:solidFill>
              </a:rPr>
              <a:t>Linear Regression</a:t>
            </a:r>
            <a:endParaRPr b="1" sz="2200"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BF9000"/>
                </a:solidFill>
              </a:rPr>
              <a:t>Logistic Regression</a:t>
            </a:r>
            <a:endParaRPr b="1" sz="2200">
              <a:solidFill>
                <a:srgbClr val="BF9000"/>
              </a:solidFill>
            </a:endParaRPr>
          </a:p>
        </p:txBody>
      </p:sp>
      <p:pic>
        <p:nvPicPr>
          <p:cNvPr id="214" name="Google Shape;21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3800" y="1369750"/>
            <a:ext cx="1742225" cy="40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8425" y="4607088"/>
            <a:ext cx="3063900" cy="4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0"/>
          <p:cNvSpPr txBox="1"/>
          <p:nvPr/>
        </p:nvSpPr>
        <p:spPr>
          <a:xfrm>
            <a:off x="4228300" y="4574175"/>
            <a:ext cx="149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Recall:</a:t>
            </a:r>
            <a:endParaRPr sz="2000"/>
          </a:p>
        </p:txBody>
      </p:sp>
      <p:pic>
        <p:nvPicPr>
          <p:cNvPr id="217" name="Google Shape;21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0000" y="2036500"/>
            <a:ext cx="2292000" cy="7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9200" y="1105050"/>
            <a:ext cx="2568600" cy="178248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0"/>
          <p:cNvSpPr/>
          <p:nvPr/>
        </p:nvSpPr>
        <p:spPr>
          <a:xfrm flipH="1">
            <a:off x="1162198" y="3043400"/>
            <a:ext cx="1961700" cy="804300"/>
          </a:xfrm>
          <a:prstGeom prst="wedgeRoundRectCallout">
            <a:avLst>
              <a:gd fmla="val -97538" name="adj1"/>
              <a:gd fmla="val -77490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oogle Sans"/>
                <a:ea typeface="Google Sans"/>
                <a:cs typeface="Google Sans"/>
                <a:sym typeface="Google Sans"/>
              </a:rPr>
              <a:t>Apply a sigmoid to the linear regression model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Functional Form</a:t>
            </a:r>
            <a:endParaRPr/>
          </a:p>
        </p:txBody>
      </p:sp>
      <p:sp>
        <p:nvSpPr>
          <p:cNvPr id="226" name="Google Shape;226;p31"/>
          <p:cNvSpPr txBox="1"/>
          <p:nvPr>
            <p:ph idx="1" type="body"/>
          </p:nvPr>
        </p:nvSpPr>
        <p:spPr>
          <a:xfrm>
            <a:off x="457200" y="1285875"/>
            <a:ext cx="2988000" cy="33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BF9000"/>
                </a:solidFill>
              </a:rPr>
              <a:t>Linear Regression</a:t>
            </a:r>
            <a:endParaRPr b="1" sz="2200"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BF9000"/>
                </a:solidFill>
              </a:rPr>
              <a:t>Logistic Regression</a:t>
            </a:r>
            <a:endParaRPr b="1" sz="2200">
              <a:solidFill>
                <a:srgbClr val="BF9000"/>
              </a:solidFill>
            </a:endParaRPr>
          </a:p>
        </p:txBody>
      </p:sp>
      <p:pic>
        <p:nvPicPr>
          <p:cNvPr id="227" name="Google Shape;22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3800" y="1369750"/>
            <a:ext cx="1742225" cy="40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8425" y="4607088"/>
            <a:ext cx="3063900" cy="4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1"/>
          <p:cNvSpPr txBox="1"/>
          <p:nvPr/>
        </p:nvSpPr>
        <p:spPr>
          <a:xfrm>
            <a:off x="4228300" y="4574175"/>
            <a:ext cx="149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Recall:</a:t>
            </a:r>
            <a:endParaRPr sz="2000"/>
          </a:p>
        </p:txBody>
      </p:sp>
      <p:pic>
        <p:nvPicPr>
          <p:cNvPr id="230" name="Google Shape;23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0000" y="2036500"/>
            <a:ext cx="2292000" cy="7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9200" y="1105050"/>
            <a:ext cx="2568600" cy="178248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1"/>
          <p:cNvSpPr/>
          <p:nvPr/>
        </p:nvSpPr>
        <p:spPr>
          <a:xfrm flipH="1">
            <a:off x="1162198" y="3043400"/>
            <a:ext cx="1961700" cy="804300"/>
          </a:xfrm>
          <a:prstGeom prst="wedgeRoundRectCallout">
            <a:avLst>
              <a:gd fmla="val -97538" name="adj1"/>
              <a:gd fmla="val -77490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oogle Sans"/>
                <a:ea typeface="Google Sans"/>
                <a:cs typeface="Google Sans"/>
                <a:sym typeface="Google Sans"/>
              </a:rPr>
              <a:t>Apply a sigmoid to the linear regression model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3" name="Google Shape;233;p31"/>
          <p:cNvSpPr/>
          <p:nvPr/>
        </p:nvSpPr>
        <p:spPr>
          <a:xfrm flipH="1">
            <a:off x="4674950" y="3628350"/>
            <a:ext cx="1504200" cy="444900"/>
          </a:xfrm>
          <a:prstGeom prst="wedgeRoundRectCallout">
            <a:avLst>
              <a:gd fmla="val 578" name="adj1"/>
              <a:gd fmla="val -252192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oogle Sans"/>
                <a:ea typeface="Google Sans"/>
                <a:cs typeface="Google Sans"/>
                <a:sym typeface="Google Sans"/>
              </a:rPr>
              <a:t>Steepness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4" name="Google Shape;234;p31"/>
          <p:cNvSpPr/>
          <p:nvPr/>
        </p:nvSpPr>
        <p:spPr>
          <a:xfrm flipH="1">
            <a:off x="5993175" y="3089000"/>
            <a:ext cx="1504200" cy="444900"/>
          </a:xfrm>
          <a:prstGeom prst="wedgeRoundRectCallout">
            <a:avLst>
              <a:gd fmla="val 58197" name="adj1"/>
              <a:gd fmla="val -119931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rgbClr val="4242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oogle Sans"/>
                <a:ea typeface="Google Sans"/>
                <a:cs typeface="Google Sans"/>
                <a:sym typeface="Google Sans"/>
              </a:rPr>
              <a:t>Midpoint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 txBox="1"/>
          <p:nvPr>
            <p:ph idx="1" type="body"/>
          </p:nvPr>
        </p:nvSpPr>
        <p:spPr>
          <a:xfrm>
            <a:off x="722313" y="1543050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The Logistic Function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/>
          <p:nvPr>
            <p:ph type="ctrTitle"/>
          </p:nvPr>
        </p:nvSpPr>
        <p:spPr>
          <a:xfrm>
            <a:off x="685800" y="857250"/>
            <a:ext cx="7772400" cy="11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Classification Example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Passing Grade Classifier</a:t>
            </a:r>
            <a:endParaRPr/>
          </a:p>
        </p:txBody>
      </p:sp>
      <p:pic>
        <p:nvPicPr>
          <p:cNvPr id="251" name="Google Shape;25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850" y="1400825"/>
            <a:ext cx="4116174" cy="298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4"/>
          <p:cNvSpPr txBox="1"/>
          <p:nvPr/>
        </p:nvSpPr>
        <p:spPr>
          <a:xfrm>
            <a:off x="311700" y="1192775"/>
            <a:ext cx="4392000" cy="3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Passing Grade Classifier</a:t>
            </a:r>
            <a:endParaRPr/>
          </a:p>
        </p:txBody>
      </p:sp>
      <p:pic>
        <p:nvPicPr>
          <p:cNvPr id="259" name="Google Shape;25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850" y="1400825"/>
            <a:ext cx="4116174" cy="298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5"/>
          <p:cNvSpPr txBox="1"/>
          <p:nvPr/>
        </p:nvSpPr>
        <p:spPr>
          <a:xfrm>
            <a:off x="311700" y="1192775"/>
            <a:ext cx="4392000" cy="3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/>
              <a:t>Model parameters: b=-3; w=1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61" name="Google Shape;26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9200" y="1731700"/>
            <a:ext cx="2292000" cy="76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Passing Grade Classifier</a:t>
            </a:r>
            <a:endParaRPr/>
          </a:p>
        </p:txBody>
      </p:sp>
      <p:pic>
        <p:nvPicPr>
          <p:cNvPr id="268" name="Google Shape;2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850" y="1400825"/>
            <a:ext cx="4116174" cy="298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6"/>
          <p:cNvSpPr txBox="1"/>
          <p:nvPr/>
        </p:nvSpPr>
        <p:spPr>
          <a:xfrm>
            <a:off x="311700" y="1192775"/>
            <a:ext cx="4392000" cy="3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/>
              <a:t>Model parameters: b=-3; w=1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/>
              <a:t>What does the model predict for studying for: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-US" sz="1800"/>
              <a:t>0 hours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-US" sz="1800"/>
              <a:t>2 hours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-US" sz="1800"/>
              <a:t>4 hours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-US" sz="1800"/>
              <a:t>8 hours</a:t>
            </a:r>
            <a:endParaRPr sz="1800"/>
          </a:p>
        </p:txBody>
      </p:sp>
      <p:pic>
        <p:nvPicPr>
          <p:cNvPr id="270" name="Google Shape;27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9200" y="1731700"/>
            <a:ext cx="2292000" cy="76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7"/>
          <p:cNvSpPr txBox="1"/>
          <p:nvPr>
            <p:ph idx="1" type="body"/>
          </p:nvPr>
        </p:nvSpPr>
        <p:spPr>
          <a:xfrm>
            <a:off x="722313" y="1543050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Classification Example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8"/>
          <p:cNvSpPr txBox="1"/>
          <p:nvPr>
            <p:ph type="ctrTitle"/>
          </p:nvPr>
        </p:nvSpPr>
        <p:spPr>
          <a:xfrm>
            <a:off x="685800" y="857250"/>
            <a:ext cx="7772400" cy="11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The Decision Boundary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9"/>
          <p:cNvSpPr txBox="1"/>
          <p:nvPr/>
        </p:nvSpPr>
        <p:spPr>
          <a:xfrm>
            <a:off x="311700" y="1304875"/>
            <a:ext cx="4181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/>
              <a:t>Logistic regression predicts a probability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7" name="Google Shape;287;p39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Classification Threshold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/>
          <p:nvPr/>
        </p:nvSpPr>
        <p:spPr>
          <a:xfrm>
            <a:off x="294475" y="1226350"/>
            <a:ext cx="3369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/>
              <a:t>Could we model this data with linear regression?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7" name="Google Shape;77;p13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Classification</a:t>
            </a:r>
            <a:endParaRPr/>
          </a:p>
        </p:txBody>
      </p:sp>
      <p:pic>
        <p:nvPicPr>
          <p:cNvPr id="78" name="Google Shape;7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9175" y="1285875"/>
            <a:ext cx="5130726" cy="294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/>
          <p:nvPr/>
        </p:nvSpPr>
        <p:spPr>
          <a:xfrm>
            <a:off x="311700" y="1304875"/>
            <a:ext cx="4181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/>
              <a:t>Logistic regression predicts a probability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94" name="Google Shape;294;p40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Classification Threshold</a:t>
            </a:r>
            <a:endParaRPr/>
          </a:p>
        </p:txBody>
      </p:sp>
      <p:pic>
        <p:nvPicPr>
          <p:cNvPr id="295" name="Google Shape;29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800" y="1181250"/>
            <a:ext cx="4345800" cy="3737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1"/>
          <p:cNvSpPr txBox="1"/>
          <p:nvPr/>
        </p:nvSpPr>
        <p:spPr>
          <a:xfrm>
            <a:off x="311700" y="1304875"/>
            <a:ext cx="4181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/>
              <a:t>Logistic regression predicts a probability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/>
              <a:t>Use a threshold to get a label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-US" sz="1800"/>
              <a:t>y’ &gt;= 0.5 -&gt; class 1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-US" sz="1800"/>
              <a:t>y’ &lt; 0.5 -&gt; class 0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02" name="Google Shape;302;p41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Classification Threshold</a:t>
            </a:r>
            <a:endParaRPr/>
          </a:p>
        </p:txBody>
      </p:sp>
      <p:pic>
        <p:nvPicPr>
          <p:cNvPr id="303" name="Google Shape;30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800" y="1181250"/>
            <a:ext cx="4345800" cy="3737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2"/>
          <p:cNvSpPr txBox="1"/>
          <p:nvPr/>
        </p:nvSpPr>
        <p:spPr>
          <a:xfrm>
            <a:off x="311700" y="1304875"/>
            <a:ext cx="4181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/>
              <a:t>Logistic regression predicts a probability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/>
              <a:t>Use a threshold to get a label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-US" sz="1800"/>
              <a:t>y’ &gt;= 0.5 -&gt; class 1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-US" sz="1800"/>
              <a:t>y’ &lt; 0.5 -&gt; class 0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/>
              <a:t>Accuracy = correct / total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10" name="Google Shape;310;p42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Classification Threshold</a:t>
            </a:r>
            <a:endParaRPr/>
          </a:p>
        </p:txBody>
      </p:sp>
      <p:pic>
        <p:nvPicPr>
          <p:cNvPr id="311" name="Google Shape;31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063" y="1200882"/>
            <a:ext cx="4305300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2"/>
          <p:cNvSpPr txBox="1"/>
          <p:nvPr/>
        </p:nvSpPr>
        <p:spPr>
          <a:xfrm>
            <a:off x="9342350" y="4554550"/>
            <a:ext cx="8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r>
              <a:rPr lang="en-US" u="sng">
                <a:solidFill>
                  <a:schemeClr val="hlink"/>
                </a:solidFill>
                <a:hlinkClick r:id="rId4"/>
              </a:rPr>
              <a:t>source</a:t>
            </a:r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3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Decision Boundary</a:t>
            </a:r>
            <a:endParaRPr/>
          </a:p>
        </p:txBody>
      </p:sp>
      <p:pic>
        <p:nvPicPr>
          <p:cNvPr id="319" name="Google Shape;31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105050"/>
            <a:ext cx="2495037" cy="380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9750" y="1124675"/>
            <a:ext cx="3320625" cy="27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4"/>
          <p:cNvSpPr txBox="1"/>
          <p:nvPr>
            <p:ph idx="1" type="body"/>
          </p:nvPr>
        </p:nvSpPr>
        <p:spPr>
          <a:xfrm>
            <a:off x="722313" y="1543050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The Decision Boundary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5"/>
          <p:cNvSpPr txBox="1"/>
          <p:nvPr>
            <p:ph type="ctrTitle"/>
          </p:nvPr>
        </p:nvSpPr>
        <p:spPr>
          <a:xfrm>
            <a:off x="685800" y="857250"/>
            <a:ext cx="7772400" cy="11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Logistic Loss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6"/>
          <p:cNvSpPr txBox="1"/>
          <p:nvPr/>
        </p:nvSpPr>
        <p:spPr>
          <a:xfrm>
            <a:off x="311700" y="1304875"/>
            <a:ext cx="4181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/>
              <a:t>Can we use accuracy as our loss function?</a:t>
            </a:r>
            <a:endParaRPr sz="1800"/>
          </a:p>
        </p:txBody>
      </p:sp>
      <p:sp>
        <p:nvSpPr>
          <p:cNvPr id="337" name="Google Shape;337;p46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Differentiable Loss</a:t>
            </a:r>
            <a:endParaRPr/>
          </a:p>
        </p:txBody>
      </p:sp>
      <p:sp>
        <p:nvSpPr>
          <p:cNvPr id="338" name="Google Shape;338;p46"/>
          <p:cNvSpPr txBox="1"/>
          <p:nvPr/>
        </p:nvSpPr>
        <p:spPr>
          <a:xfrm>
            <a:off x="9342350" y="4554550"/>
            <a:ext cx="8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r>
              <a:rPr lang="en-US" u="sng">
                <a:solidFill>
                  <a:schemeClr val="hlink"/>
                </a:solidFill>
                <a:hlinkClick r:id="rId3"/>
              </a:rPr>
              <a:t>source</a:t>
            </a:r>
            <a:r>
              <a:rPr lang="en-US"/>
              <a:t>]</a:t>
            </a:r>
            <a:endParaRPr/>
          </a:p>
        </p:txBody>
      </p:sp>
      <p:pic>
        <p:nvPicPr>
          <p:cNvPr id="339" name="Google Shape;33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5063" y="1200882"/>
            <a:ext cx="4305300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7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Logistic Loss</a:t>
            </a:r>
            <a:endParaRPr/>
          </a:p>
        </p:txBody>
      </p:sp>
      <p:pic>
        <p:nvPicPr>
          <p:cNvPr id="346" name="Google Shape;3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050" y="1097388"/>
            <a:ext cx="6267907" cy="8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8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Logistic Loss</a:t>
            </a:r>
            <a:endParaRPr/>
          </a:p>
        </p:txBody>
      </p:sp>
      <p:pic>
        <p:nvPicPr>
          <p:cNvPr id="353" name="Google Shape;35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1900" y="2023325"/>
            <a:ext cx="3766367" cy="273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8050" y="1097388"/>
            <a:ext cx="6267907" cy="8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9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Logistic Loss</a:t>
            </a:r>
            <a:endParaRPr/>
          </a:p>
        </p:txBody>
      </p:sp>
      <p:sp>
        <p:nvSpPr>
          <p:cNvPr id="361" name="Google Shape;361;p49"/>
          <p:cNvSpPr txBox="1"/>
          <p:nvPr/>
        </p:nvSpPr>
        <p:spPr>
          <a:xfrm>
            <a:off x="191200" y="2371550"/>
            <a:ext cx="47421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Example: y=1, y’=.25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62" name="Google Shape;36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1900" y="2023325"/>
            <a:ext cx="3766367" cy="273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8050" y="1097388"/>
            <a:ext cx="6267907" cy="8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Classification</a:t>
            </a:r>
            <a:endParaRPr/>
          </a:p>
        </p:txBody>
      </p:sp>
      <p:pic>
        <p:nvPicPr>
          <p:cNvPr id="85" name="Google Shape;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9175" y="1285875"/>
            <a:ext cx="5130726" cy="29493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 txBox="1"/>
          <p:nvPr/>
        </p:nvSpPr>
        <p:spPr>
          <a:xfrm>
            <a:off x="294475" y="1226350"/>
            <a:ext cx="3369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/>
              <a:t>Could we model this data with linear regression?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/>
              <a:t>Does it make sense?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0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Logistic Loss</a:t>
            </a:r>
            <a:endParaRPr/>
          </a:p>
        </p:txBody>
      </p:sp>
      <p:sp>
        <p:nvSpPr>
          <p:cNvPr id="370" name="Google Shape;370;p50"/>
          <p:cNvSpPr txBox="1"/>
          <p:nvPr/>
        </p:nvSpPr>
        <p:spPr>
          <a:xfrm>
            <a:off x="191200" y="2371550"/>
            <a:ext cx="47421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Example: y=1, y’=.25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loss = -1*log(.25) - (1-1)*log(1-.25)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= -log(.25)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=~ 1.39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71" name="Google Shape;37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1900" y="2023325"/>
            <a:ext cx="3766367" cy="273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8050" y="1097388"/>
            <a:ext cx="6267907" cy="8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1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Logistic Loss</a:t>
            </a:r>
            <a:endParaRPr/>
          </a:p>
        </p:txBody>
      </p:sp>
      <p:sp>
        <p:nvSpPr>
          <p:cNvPr id="379" name="Google Shape;379;p51"/>
          <p:cNvSpPr txBox="1"/>
          <p:nvPr/>
        </p:nvSpPr>
        <p:spPr>
          <a:xfrm>
            <a:off x="191200" y="2371550"/>
            <a:ext cx="47421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Example: y=1, y’=.25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loss = -1*log(.25) - (1-1)*log(1-.25)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= -log(.25)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=~ 1.39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Example: y=0, y’=0.25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80" name="Google Shape;38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1900" y="2023325"/>
            <a:ext cx="3766367" cy="273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8050" y="1097388"/>
            <a:ext cx="6267907" cy="8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2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Logistic Loss</a:t>
            </a:r>
            <a:endParaRPr/>
          </a:p>
        </p:txBody>
      </p:sp>
      <p:sp>
        <p:nvSpPr>
          <p:cNvPr id="388" name="Google Shape;388;p52"/>
          <p:cNvSpPr txBox="1"/>
          <p:nvPr/>
        </p:nvSpPr>
        <p:spPr>
          <a:xfrm>
            <a:off x="191200" y="2371550"/>
            <a:ext cx="47421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Example: y=1, y’=.25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loss = -1*log(.25) - (1-1)*log(1-.25)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= -log(.25)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=~ 1.39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Example: y=0, y’=0.25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loss = 0*log(.25) - (1-0)*log(1-.25)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= -log(.75)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=~ 0.29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89" name="Google Shape;38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1900" y="2023325"/>
            <a:ext cx="3766367" cy="273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8050" y="1097388"/>
            <a:ext cx="6267907" cy="8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3"/>
          <p:cNvSpPr txBox="1"/>
          <p:nvPr>
            <p:ph idx="1" type="body"/>
          </p:nvPr>
        </p:nvSpPr>
        <p:spPr>
          <a:xfrm>
            <a:off x="722313" y="1543050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Logistic Loss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4"/>
          <p:cNvSpPr txBox="1"/>
          <p:nvPr>
            <p:ph type="ctrTitle"/>
          </p:nvPr>
        </p:nvSpPr>
        <p:spPr>
          <a:xfrm>
            <a:off x="685800" y="857250"/>
            <a:ext cx="8133000" cy="11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Gradient Descent with Log Loss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5"/>
          <p:cNvSpPr txBox="1"/>
          <p:nvPr/>
        </p:nvSpPr>
        <p:spPr>
          <a:xfrm>
            <a:off x="311700" y="1304875"/>
            <a:ext cx="4181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/>
              <a:t>Log loss is differentiable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07" name="Google Shape;407;p55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Gradient Descent</a:t>
            </a:r>
            <a:endParaRPr/>
          </a:p>
        </p:txBody>
      </p:sp>
      <p:pic>
        <p:nvPicPr>
          <p:cNvPr id="408" name="Google Shape;40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1900" y="2023325"/>
            <a:ext cx="3766367" cy="273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6"/>
          <p:cNvSpPr txBox="1"/>
          <p:nvPr/>
        </p:nvSpPr>
        <p:spPr>
          <a:xfrm>
            <a:off x="311700" y="1304875"/>
            <a:ext cx="4181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/>
              <a:t>Log loss is differentiable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oogle Sans"/>
              <a:buChar char="●"/>
            </a:pPr>
            <a:r>
              <a:rPr lang="en-US" sz="1800"/>
              <a:t>and convex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15" name="Google Shape;415;p56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Gradient Descent</a:t>
            </a:r>
            <a:endParaRPr/>
          </a:p>
        </p:txBody>
      </p:sp>
      <p:pic>
        <p:nvPicPr>
          <p:cNvPr id="416" name="Google Shape;41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1900" y="2023325"/>
            <a:ext cx="3766367" cy="273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7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Gradient Descent</a:t>
            </a:r>
            <a:endParaRPr/>
          </a:p>
        </p:txBody>
      </p:sp>
      <p:sp>
        <p:nvSpPr>
          <p:cNvPr id="423" name="Google Shape;423;p57"/>
          <p:cNvSpPr txBox="1"/>
          <p:nvPr/>
        </p:nvSpPr>
        <p:spPr>
          <a:xfrm>
            <a:off x="311700" y="1304875"/>
            <a:ext cx="4181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/>
              <a:t>Log loss is differentiable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oogle Sans"/>
              <a:buChar char="●"/>
            </a:pPr>
            <a:r>
              <a:rPr lang="en-US" sz="1800"/>
              <a:t>and convex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Google Sans"/>
              <a:buChar char="●"/>
            </a:pPr>
            <a:r>
              <a:rPr lang="en-US" sz="1800"/>
              <a:t>and the gradient computation is exactly the same as linear regression with squared error loss</a:t>
            </a:r>
            <a:endParaRPr sz="1800"/>
          </a:p>
        </p:txBody>
      </p:sp>
      <p:pic>
        <p:nvPicPr>
          <p:cNvPr id="424" name="Google Shape;42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1900" y="2023325"/>
            <a:ext cx="3766367" cy="273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8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Gradient Descent</a:t>
            </a:r>
            <a:endParaRPr/>
          </a:p>
        </p:txBody>
      </p:sp>
      <p:pic>
        <p:nvPicPr>
          <p:cNvPr id="431" name="Google Shape;43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181250"/>
            <a:ext cx="2433165" cy="685587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8"/>
          <p:cNvSpPr txBox="1"/>
          <p:nvPr/>
        </p:nvSpPr>
        <p:spPr>
          <a:xfrm>
            <a:off x="3665475" y="1308488"/>
            <a:ext cx="327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980000"/>
                </a:solidFill>
              </a:rPr>
              <a:t>derivative of sigmoid</a:t>
            </a:r>
            <a:endParaRPr sz="16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9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Gradient Descent</a:t>
            </a:r>
            <a:endParaRPr/>
          </a:p>
        </p:txBody>
      </p:sp>
      <p:pic>
        <p:nvPicPr>
          <p:cNvPr id="439" name="Google Shape;43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181250"/>
            <a:ext cx="2433165" cy="685587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9"/>
          <p:cNvSpPr txBox="1"/>
          <p:nvPr/>
        </p:nvSpPr>
        <p:spPr>
          <a:xfrm>
            <a:off x="3665475" y="1308488"/>
            <a:ext cx="327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980000"/>
                </a:solidFill>
              </a:rPr>
              <a:t>derivative of sigmoid</a:t>
            </a:r>
            <a:endParaRPr sz="1600">
              <a:solidFill>
                <a:srgbClr val="980000"/>
              </a:solidFill>
            </a:endParaRPr>
          </a:p>
        </p:txBody>
      </p:sp>
      <p:pic>
        <p:nvPicPr>
          <p:cNvPr id="441" name="Google Shape;44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" y="1866837"/>
            <a:ext cx="7755148" cy="2971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Classification</a:t>
            </a:r>
            <a:endParaRPr/>
          </a:p>
        </p:txBody>
      </p:sp>
      <p:pic>
        <p:nvPicPr>
          <p:cNvPr id="93" name="Google Shape;9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9175" y="1285875"/>
            <a:ext cx="5130726" cy="294939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 txBox="1"/>
          <p:nvPr/>
        </p:nvSpPr>
        <p:spPr>
          <a:xfrm>
            <a:off x="294475" y="1226350"/>
            <a:ext cx="3369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/>
              <a:t>Could we model this data with linear regression?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/>
              <a:t>Does it make sense?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/>
              <a:t>Binary Classification: labels are in {0,1}</a:t>
            </a:r>
            <a:endParaRPr sz="18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0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Gradient Descent</a:t>
            </a:r>
            <a:endParaRPr/>
          </a:p>
        </p:txBody>
      </p:sp>
      <p:pic>
        <p:nvPicPr>
          <p:cNvPr id="448" name="Google Shape;44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205875"/>
            <a:ext cx="7682039" cy="278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" y="1181250"/>
            <a:ext cx="2433165" cy="685587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0"/>
          <p:cNvSpPr txBox="1"/>
          <p:nvPr/>
        </p:nvSpPr>
        <p:spPr>
          <a:xfrm>
            <a:off x="3665475" y="1308488"/>
            <a:ext cx="327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980000"/>
                </a:solidFill>
              </a:rPr>
              <a:t>derivative of sigmoid</a:t>
            </a:r>
            <a:endParaRPr sz="1600">
              <a:solidFill>
                <a:srgbClr val="980000"/>
              </a:solidFill>
            </a:endParaRPr>
          </a:p>
        </p:txBody>
      </p:sp>
      <p:sp>
        <p:nvSpPr>
          <p:cNvPr id="451" name="Google Shape;451;p60"/>
          <p:cNvSpPr/>
          <p:nvPr/>
        </p:nvSpPr>
        <p:spPr>
          <a:xfrm>
            <a:off x="739000" y="2384525"/>
            <a:ext cx="216900" cy="226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1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Gradient Descent</a:t>
            </a:r>
            <a:endParaRPr/>
          </a:p>
        </p:txBody>
      </p:sp>
      <p:sp>
        <p:nvSpPr>
          <p:cNvPr id="458" name="Google Shape;458;p61"/>
          <p:cNvSpPr txBox="1"/>
          <p:nvPr>
            <p:ph idx="1" type="body"/>
          </p:nvPr>
        </p:nvSpPr>
        <p:spPr>
          <a:xfrm>
            <a:off x="457200" y="1352550"/>
            <a:ext cx="27819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B8D01"/>
                </a:solidFill>
              </a:rPr>
              <a:t>Predictions</a:t>
            </a:r>
            <a:endParaRPr>
              <a:solidFill>
                <a:srgbClr val="CB8D01"/>
              </a:solidFill>
            </a:endParaRPr>
          </a:p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B8D01"/>
              </a:solidFill>
            </a:endParaRPr>
          </a:p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B8D01"/>
                </a:solidFill>
              </a:rPr>
              <a:t>Differences</a:t>
            </a:r>
            <a:endParaRPr>
              <a:solidFill>
                <a:srgbClr val="CB8D01"/>
              </a:solidFill>
            </a:endParaRPr>
          </a:p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B8D01"/>
              </a:solidFill>
            </a:endParaRPr>
          </a:p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B8D01"/>
                </a:solidFill>
              </a:rPr>
              <a:t>Gradient</a:t>
            </a:r>
            <a:endParaRPr>
              <a:solidFill>
                <a:srgbClr val="CB8D01"/>
              </a:solidFill>
            </a:endParaRPr>
          </a:p>
        </p:txBody>
      </p:sp>
      <p:pic>
        <p:nvPicPr>
          <p:cNvPr id="459" name="Google Shape;45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300" y="1486050"/>
            <a:ext cx="3174775" cy="29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2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Gradient Descent</a:t>
            </a:r>
            <a:endParaRPr/>
          </a:p>
        </p:txBody>
      </p:sp>
      <p:pic>
        <p:nvPicPr>
          <p:cNvPr id="466" name="Google Shape;46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850" y="1400825"/>
            <a:ext cx="4116174" cy="298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62"/>
          <p:cNvSpPr txBox="1"/>
          <p:nvPr/>
        </p:nvSpPr>
        <p:spPr>
          <a:xfrm>
            <a:off x="311700" y="1304875"/>
            <a:ext cx="4181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/>
              <a:t>Initial model?</a:t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3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Gradient Descent</a:t>
            </a:r>
            <a:endParaRPr/>
          </a:p>
        </p:txBody>
      </p:sp>
      <p:pic>
        <p:nvPicPr>
          <p:cNvPr id="474" name="Google Shape;47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850" y="1400825"/>
            <a:ext cx="4116174" cy="298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63"/>
          <p:cNvSpPr txBox="1"/>
          <p:nvPr/>
        </p:nvSpPr>
        <p:spPr>
          <a:xfrm>
            <a:off x="311700" y="1304875"/>
            <a:ext cx="4181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/>
              <a:t>Initial model?</a:t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Google Sans"/>
              <a:buChar char="●"/>
            </a:pPr>
            <a:r>
              <a:rPr lang="en-US" sz="1800"/>
              <a:t>Gradient step?</a:t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4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Gradient Descent</a:t>
            </a:r>
            <a:endParaRPr/>
          </a:p>
        </p:txBody>
      </p:sp>
      <p:pic>
        <p:nvPicPr>
          <p:cNvPr id="482" name="Google Shape;48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850" y="1400825"/>
            <a:ext cx="4116174" cy="298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64"/>
          <p:cNvSpPr txBox="1"/>
          <p:nvPr/>
        </p:nvSpPr>
        <p:spPr>
          <a:xfrm>
            <a:off x="311700" y="1304875"/>
            <a:ext cx="4181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/>
              <a:t>Initial model?</a:t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Google Sans"/>
              <a:buChar char="●"/>
            </a:pPr>
            <a:r>
              <a:rPr lang="en-US" sz="1800"/>
              <a:t>Gradient step?</a:t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595959"/>
              </a:buClr>
              <a:buSzPts val="1800"/>
              <a:buFont typeface="Google Sans"/>
              <a:buChar char="●"/>
            </a:pPr>
            <a:r>
              <a:rPr lang="en-US" sz="1800"/>
              <a:t>Convergence?</a:t>
            </a:r>
            <a:endParaRPr sz="18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5"/>
          <p:cNvSpPr txBox="1"/>
          <p:nvPr>
            <p:ph idx="1" type="body"/>
          </p:nvPr>
        </p:nvSpPr>
        <p:spPr>
          <a:xfrm>
            <a:off x="722313" y="1543050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Gradient Descent with Log Loss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Classification Examples</a:t>
            </a:r>
            <a:endParaRPr/>
          </a:p>
        </p:txBody>
      </p:sp>
      <p:sp>
        <p:nvSpPr>
          <p:cNvPr id="101" name="Google Shape;101;p16"/>
          <p:cNvSpPr txBox="1"/>
          <p:nvPr/>
        </p:nvSpPr>
        <p:spPr>
          <a:xfrm>
            <a:off x="311700" y="1152475"/>
            <a:ext cx="4449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-US" sz="1800"/>
              <a:t>Spam classification</a:t>
            </a:r>
            <a:endParaRPr b="1" sz="1800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0000" y="1409850"/>
            <a:ext cx="4078199" cy="1801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Classification Examples</a:t>
            </a:r>
            <a:endParaRPr/>
          </a:p>
        </p:txBody>
      </p:sp>
      <p:sp>
        <p:nvSpPr>
          <p:cNvPr id="109" name="Google Shape;109;p17"/>
          <p:cNvSpPr txBox="1"/>
          <p:nvPr/>
        </p:nvSpPr>
        <p:spPr>
          <a:xfrm>
            <a:off x="311700" y="1152475"/>
            <a:ext cx="4449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/>
              <a:t>Spam classification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-US" sz="1800"/>
              <a:t>Fraudulent transactions</a:t>
            </a:r>
            <a:endParaRPr b="1" sz="1800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2400" y="1562250"/>
            <a:ext cx="4078201" cy="2425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Classification Examples</a:t>
            </a:r>
            <a:endParaRPr/>
          </a:p>
        </p:txBody>
      </p:sp>
      <p:sp>
        <p:nvSpPr>
          <p:cNvPr id="117" name="Google Shape;117;p18"/>
          <p:cNvSpPr txBox="1"/>
          <p:nvPr/>
        </p:nvSpPr>
        <p:spPr>
          <a:xfrm>
            <a:off x="311700" y="1152475"/>
            <a:ext cx="4449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/>
              <a:t>Spam classification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/>
              <a:t>Fraudulent transactions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-US" sz="1800"/>
              <a:t>Speaker identification</a:t>
            </a:r>
            <a:endParaRPr b="1" sz="1800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4800" y="1257450"/>
            <a:ext cx="4078200" cy="3260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Classification Examples</a:t>
            </a:r>
            <a:endParaRPr/>
          </a:p>
        </p:txBody>
      </p:sp>
      <p:sp>
        <p:nvSpPr>
          <p:cNvPr id="125" name="Google Shape;125;p19"/>
          <p:cNvSpPr txBox="1"/>
          <p:nvPr/>
        </p:nvSpPr>
        <p:spPr>
          <a:xfrm>
            <a:off x="311700" y="1152475"/>
            <a:ext cx="4449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/>
              <a:t>Spam classification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/>
              <a:t>Fraudulent transactions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/>
              <a:t>Speaker identification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-US" sz="1800"/>
              <a:t>Cat detection</a:t>
            </a:r>
            <a:endParaRPr b="1" sz="1800"/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4061" y="1028850"/>
            <a:ext cx="2166739" cy="396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UC Berkeley 1">
      <a:dk1>
        <a:srgbClr val="000000"/>
      </a:dk1>
      <a:lt1>
        <a:srgbClr val="FFFFFF"/>
      </a:lt1>
      <a:dk2>
        <a:srgbClr val="46535E"/>
      </a:dk2>
      <a:lt2>
        <a:srgbClr val="EEEEEE"/>
      </a:lt2>
      <a:accent1>
        <a:srgbClr val="3B7EA1"/>
      </a:accent1>
      <a:accent2>
        <a:srgbClr val="FDB515"/>
      </a:accent2>
      <a:accent3>
        <a:srgbClr val="003262"/>
      </a:accent3>
      <a:accent4>
        <a:srgbClr val="B9D3B6"/>
      </a:accent4>
      <a:accent5>
        <a:srgbClr val="DDD5C7"/>
      </a:accent5>
      <a:accent6>
        <a:srgbClr val="584F29"/>
      </a:accent6>
      <a:hlink>
        <a:srgbClr val="0000FF"/>
      </a:hlink>
      <a:folHlink>
        <a:srgbClr val="00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